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14.xml" ContentType="application/vnd.openxmlformats-officedocument.presentationml.notesSlid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61" r:id="rId15"/>
    <p:sldId id="270" r:id="rId16"/>
    <p:sldId id="271" r:id="rId17"/>
    <p:sldId id="272" r:id="rId18"/>
    <p:sldId id="274" r:id="rId19"/>
    <p:sldId id="273" r:id="rId20"/>
    <p:sldId id="275" r:id="rId21"/>
    <p:sldId id="276" r:id="rId22"/>
    <p:sldId id="277" r:id="rId23"/>
    <p:sldId id="279" r:id="rId24"/>
    <p:sldId id="281" r:id="rId25"/>
    <p:sldId id="278" r:id="rId26"/>
    <p:sldId id="280" r:id="rId27"/>
    <p:sldId id="282" r:id="rId28"/>
    <p:sldId id="283" r:id="rId29"/>
    <p:sldId id="284" r:id="rId30"/>
    <p:sldId id="285" r:id="rId31"/>
    <p:sldId id="286" r:id="rId32"/>
    <p:sldId id="287" r:id="rId33"/>
    <p:sldId id="288" r:id="rId34"/>
    <p:sldId id="291"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18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8485.666996271319</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5422.267855814803</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878.8512125043129</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2083.780660006857</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29178760"/>
        <c:axId val="2129181992"/>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37756.62117311316</c:v>
                </c:pt>
                <c:pt idx="1">
                  <c:v>37756.62117311315</c:v>
                </c:pt>
                <c:pt idx="2">
                  <c:v>37756.62117311316</c:v>
                </c:pt>
                <c:pt idx="3">
                  <c:v>37756.62117311316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29178760"/>
        <c:axId val="2129181992"/>
      </c:lineChart>
      <c:catAx>
        <c:axId val="212917876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9181992"/>
        <c:crosses val="autoZero"/>
        <c:auto val="1"/>
        <c:lblAlgn val="ctr"/>
        <c:lblOffset val="100"/>
        <c:tickLblSkip val="1"/>
        <c:tickMarkSkip val="1"/>
        <c:noMultiLvlLbl val="0"/>
      </c:catAx>
      <c:valAx>
        <c:axId val="212918199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917876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8200.353195950471</c:v>
                </c:pt>
                <c:pt idx="1">
                  <c:v>8200.353195950471</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29341752"/>
        <c:axId val="2129344984"/>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36222.99026691561</c:v>
                </c:pt>
                <c:pt idx="1">
                  <c:v>36222.99026691562</c:v>
                </c:pt>
                <c:pt idx="2">
                  <c:v>36222.99026691562</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29341752"/>
        <c:axId val="2129344984"/>
      </c:lineChart>
      <c:catAx>
        <c:axId val="212934175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9344984"/>
        <c:crosses val="autoZero"/>
        <c:auto val="1"/>
        <c:lblAlgn val="ctr"/>
        <c:lblOffset val="100"/>
        <c:tickLblSkip val="1"/>
        <c:tickMarkSkip val="1"/>
        <c:noMultiLvlLbl val="0"/>
      </c:catAx>
      <c:valAx>
        <c:axId val="21293449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9341752"/>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47.3049117094412</c:v>
                </c:pt>
                <c:pt idx="1">
                  <c:v>50.55</c:v>
                </c:pt>
                <c:pt idx="2">
                  <c:v>50.87788413875545</c:v>
                </c:pt>
                <c:pt idx="3">
                  <c:v>51.3803117426606</c:v>
                </c:pt>
                <c:pt idx="4">
                  <c:v>51.29563189345348</c:v>
                </c:pt>
                <c:pt idx="5">
                  <c:v>51.47736089433749</c:v>
                </c:pt>
                <c:pt idx="6">
                  <c:v>50.92994086135064</c:v>
                </c:pt>
                <c:pt idx="7">
                  <c:v>50.47346605954936</c:v>
                </c:pt>
                <c:pt idx="8">
                  <c:v>50.85476542260397</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129470632"/>
        <c:axId val="2129473960"/>
      </c:lineChart>
      <c:catAx>
        <c:axId val="212947063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29473960"/>
        <c:crosses val="autoZero"/>
        <c:auto val="1"/>
        <c:lblAlgn val="ctr"/>
        <c:lblOffset val="100"/>
        <c:noMultiLvlLbl val="0"/>
      </c:catAx>
      <c:valAx>
        <c:axId val="2129473960"/>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2947063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444.2485180890382</c:v>
                </c:pt>
                <c:pt idx="6">
                  <c:v>5795.895241262888</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670.6267001855231</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10276.1142857143</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34543.23339961562</c:v>
                </c:pt>
                <c:pt idx="1">
                  <c:v>32916.01135148836</c:v>
                </c:pt>
                <c:pt idx="2">
                  <c:v>0.0</c:v>
                </c:pt>
                <c:pt idx="3">
                  <c:v>11390.55433689107</c:v>
                </c:pt>
                <c:pt idx="4">
                  <c:v>27268.1142857143</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38925.20143473009</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0015272"/>
        <c:axId val="213001864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0015272"/>
        <c:axId val="2130018648"/>
      </c:lineChart>
      <c:catAx>
        <c:axId val="213001527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018648"/>
        <c:crosses val="autoZero"/>
        <c:auto val="1"/>
        <c:lblAlgn val="ctr"/>
        <c:lblOffset val="100"/>
        <c:tickLblSkip val="1"/>
        <c:tickMarkSkip val="1"/>
        <c:noMultiLvlLbl val="0"/>
      </c:catAx>
      <c:valAx>
        <c:axId val="21300186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01527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37840.3867359786</c:v>
                </c:pt>
                <c:pt idx="3">
                  <c:v>14996.06838683611</c:v>
                </c:pt>
                <c:pt idx="4">
                  <c:v>0.0</c:v>
                </c:pt>
                <c:pt idx="5">
                  <c:v>419.9999999999997</c:v>
                </c:pt>
                <c:pt idx="6">
                  <c:v>5252.442579698882</c:v>
                </c:pt>
                <c:pt idx="7">
                  <c:v>3241.768428563789</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670.6267001855231</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34543.23339961562</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38925.20143473009</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9638312"/>
        <c:axId val="213964168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9638312"/>
        <c:axId val="2139641688"/>
      </c:lineChart>
      <c:catAx>
        <c:axId val="21396383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9641688"/>
        <c:crosses val="autoZero"/>
        <c:auto val="1"/>
        <c:lblAlgn val="ctr"/>
        <c:lblOffset val="100"/>
        <c:tickLblSkip val="1"/>
        <c:tickMarkSkip val="1"/>
        <c:noMultiLvlLbl val="0"/>
      </c:catAx>
      <c:valAx>
        <c:axId val="21396416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96383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8200.353195950471</c:v>
                </c:pt>
                <c:pt idx="1">
                  <c:v>8200.353195950471</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40083176"/>
        <c:axId val="214008655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36222.99026691561</c:v>
                </c:pt>
                <c:pt idx="1">
                  <c:v>36222.99026691562</c:v>
                </c:pt>
                <c:pt idx="2">
                  <c:v>36222.99026691562</c:v>
                </c:pt>
                <c:pt idx="3">
                  <c:v>36222.99026691561</c:v>
                </c:pt>
                <c:pt idx="4">
                  <c:v>36222.99026691562</c:v>
                </c:pt>
                <c:pt idx="5">
                  <c:v>36222.99026691562</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36222.99026691561</c:v>
                </c:pt>
                <c:pt idx="4" formatCode="#,##0">
                  <c:v>36222.99026691562</c:v>
                </c:pt>
                <c:pt idx="5" formatCode="#,##0">
                  <c:v>36222.99026691562</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40083176"/>
        <c:axId val="2140086552"/>
      </c:lineChart>
      <c:catAx>
        <c:axId val="214008317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0086552"/>
        <c:crosses val="autoZero"/>
        <c:auto val="1"/>
        <c:lblAlgn val="ctr"/>
        <c:lblOffset val="100"/>
        <c:tickLblSkip val="1"/>
        <c:tickMarkSkip val="1"/>
        <c:noMultiLvlLbl val="0"/>
      </c:catAx>
      <c:valAx>
        <c:axId val="214008655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008317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9111.50355105609</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8200.353195950471</c:v>
                </c:pt>
                <c:pt idx="1">
                  <c:v>8200.353195950471</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42337560"/>
        <c:axId val="214234093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36222.99026691561</c:v>
                </c:pt>
                <c:pt idx="1">
                  <c:v>36222.99026691562</c:v>
                </c:pt>
                <c:pt idx="2">
                  <c:v>36222.99026691562</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36222.99026691561</c:v>
                </c:pt>
                <c:pt idx="4" formatCode="#,##0">
                  <c:v>36222.99026691562</c:v>
                </c:pt>
                <c:pt idx="5" formatCode="#,##0">
                  <c:v>36222.99026691562</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42337560"/>
        <c:axId val="2142340936"/>
      </c:lineChart>
      <c:catAx>
        <c:axId val="214233756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2340936"/>
        <c:crosses val="autoZero"/>
        <c:auto val="1"/>
        <c:lblAlgn val="ctr"/>
        <c:lblOffset val="100"/>
        <c:tickLblSkip val="1"/>
        <c:tickMarkSkip val="1"/>
        <c:noMultiLvlLbl val="0"/>
      </c:catAx>
      <c:valAx>
        <c:axId val="2142340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233756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6044.226914249948</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7036.562676290984</c:v>
                </c:pt>
                <c:pt idx="3">
                  <c:v>8931.021858369327</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40450856"/>
        <c:axId val="213028788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40450856"/>
        <c:axId val="2130287880"/>
      </c:lineChart>
      <c:catAx>
        <c:axId val="214045085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287880"/>
        <c:crosses val="autoZero"/>
        <c:auto val="1"/>
        <c:lblAlgn val="ctr"/>
        <c:lblOffset val="100"/>
        <c:tickLblSkip val="1"/>
        <c:tickMarkSkip val="1"/>
        <c:noMultiLvlLbl val="0"/>
      </c:catAx>
      <c:valAx>
        <c:axId val="21302878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045085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6044.226914249948</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7036.562676290984</c:v>
                </c:pt>
                <c:pt idx="3">
                  <c:v>8931.021858369327</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0215000"/>
        <c:axId val="2140457128"/>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0215000"/>
        <c:axId val="2140457128"/>
      </c:lineChart>
      <c:catAx>
        <c:axId val="213021500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40457128"/>
        <c:crosses val="autoZero"/>
        <c:auto val="1"/>
        <c:lblAlgn val="ctr"/>
        <c:lblOffset val="100"/>
        <c:tickLblSkip val="1"/>
        <c:tickMarkSkip val="1"/>
        <c:noMultiLvlLbl val="0"/>
      </c:catAx>
      <c:valAx>
        <c:axId val="214045712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21500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16/06/15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4</a:t>
            </a:fld>
            <a:endParaRPr lang="en-GB"/>
          </a:p>
        </p:txBody>
      </p:sp>
    </p:spTree>
    <p:extLst>
      <p:ext uri="{BB962C8B-B14F-4D97-AF65-F5344CB8AC3E}">
        <p14:creationId xmlns:p14="http://schemas.microsoft.com/office/powerpoint/2010/main" val="424101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29</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30</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5</a:t>
            </a:fld>
            <a:endParaRPr lang="en-GB"/>
          </a:p>
        </p:txBody>
      </p:sp>
    </p:spTree>
    <p:extLst>
      <p:ext uri="{BB962C8B-B14F-4D97-AF65-F5344CB8AC3E}">
        <p14:creationId xmlns:p14="http://schemas.microsoft.com/office/powerpoint/2010/main" val="217204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6</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17</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22</a:t>
            </a:fld>
            <a:endParaRPr lang="en-GB"/>
          </a:p>
        </p:txBody>
      </p:sp>
    </p:spTree>
    <p:extLst>
      <p:ext uri="{BB962C8B-B14F-4D97-AF65-F5344CB8AC3E}">
        <p14:creationId xmlns:p14="http://schemas.microsoft.com/office/powerpoint/2010/main" val="189452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16/06/15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16/06/15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16/06/15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16/06/15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16/06/15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16/06/15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646331"/>
          </a:xfrm>
          <a:prstGeom prst="rect">
            <a:avLst/>
          </a:prstGeom>
          <a:noFill/>
        </p:spPr>
        <p:txBody>
          <a:bodyPr wrap="square" rtlCol="0">
            <a:spAutoFit/>
          </a:bodyPr>
          <a:lstStyle/>
          <a:p>
            <a:pPr algn="r"/>
            <a:r>
              <a:rPr lang="en-GB" b="1" i="1" dirty="0" smtClean="0"/>
              <a:t>Presented by</a:t>
            </a:r>
            <a:r>
              <a:rPr lang="en-GB" dirty="0" smtClean="0"/>
              <a:t> T. Dlamini</a:t>
            </a:r>
          </a:p>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Usual 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2695454486"/>
              </p:ext>
            </p:extLst>
          </p:nvPr>
        </p:nvGraphicFramePr>
        <p:xfrm>
          <a:off x="1242473" y="2232504"/>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lnSpcReduction="10000"/>
          </a:bodyPr>
          <a:lstStyle/>
          <a:p>
            <a:r>
              <a:rPr lang="en-GB" dirty="0" smtClean="0"/>
              <a:t>South Africa is experiencing its worst drought in 23 years;</a:t>
            </a:r>
          </a:p>
          <a:p>
            <a:r>
              <a:rPr lang="en-GB" dirty="0" smtClean="0"/>
              <a:t>The poor crop performance dues to the drought has forced the need for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4" name="Rectangle 3"/>
          <p:cNvSpPr/>
          <p:nvPr/>
        </p:nvSpPr>
        <p:spPr>
          <a:xfrm>
            <a:off x="0" y="1920758"/>
            <a:ext cx="9144000" cy="3785651"/>
          </a:xfrm>
          <a:prstGeom prst="rect">
            <a:avLst/>
          </a:prstGeom>
        </p:spPr>
        <p:txBody>
          <a:bodyPr wrap="square">
            <a:spAutoFit/>
          </a:bodyPr>
          <a:lstStyle/>
          <a:p>
            <a:r>
              <a:rPr lang="en-US" sz="1200" dirty="0" smtClean="0">
                <a:latin typeface="Monaco"/>
                <a:cs typeface="Monaco"/>
              </a:rPr>
              <a:t>  province    | </a:t>
            </a:r>
            <a:r>
              <a:rPr lang="en-US" sz="1200" dirty="0" err="1" smtClean="0">
                <a:latin typeface="Monaco"/>
                <a:cs typeface="Monaco"/>
              </a:rPr>
              <a:t>ag_type</a:t>
            </a:r>
            <a:r>
              <a:rPr lang="en-US" sz="1200" dirty="0" smtClean="0">
                <a:latin typeface="Monaco"/>
                <a:cs typeface="Monaco"/>
              </a:rPr>
              <a:t> |  hazard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area_local</a:t>
            </a:r>
            <a:r>
              <a:rPr lang="en-US" sz="1200" dirty="0" smtClean="0">
                <a:latin typeface="Monaco"/>
                <a:cs typeface="Monaco"/>
              </a:rPr>
              <a:t>  | </a:t>
            </a:r>
            <a:r>
              <a:rPr lang="en-US" sz="1200" dirty="0" err="1" smtClean="0">
                <a:latin typeface="Monaco"/>
                <a:cs typeface="Monaco"/>
              </a:rPr>
              <a:t>area_total</a:t>
            </a:r>
            <a:endParaRPr lang="en-US" sz="1200" dirty="0" smtClean="0">
              <a:latin typeface="Monaco"/>
              <a:cs typeface="Monaco"/>
            </a:endParaRPr>
          </a:p>
          <a:p>
            <a:r>
              <a:rPr lang="en-US" sz="1200" dirty="0" smtClean="0">
                <a:latin typeface="Monaco"/>
                <a:cs typeface="Monaco"/>
              </a:rPr>
              <a:t>---------------+---------+----------+----------------+----------------+-------------+-------------</a:t>
            </a:r>
          </a:p>
          <a:p>
            <a:r>
              <a:rPr lang="en-US" sz="1200" dirty="0" smtClean="0">
                <a:latin typeface="Monaco"/>
                <a:cs typeface="Monaco"/>
              </a:rPr>
              <a:t> Eastern Cape  | Grains  | drought  | 54%            | 35%            |  1398441124 |  2885838187</a:t>
            </a:r>
          </a:p>
          <a:p>
            <a:r>
              <a:rPr lang="en-US" sz="1200" dirty="0" smtClean="0">
                <a:latin typeface="Monaco"/>
                <a:cs typeface="Monaco"/>
              </a:rPr>
              <a:t> Eastern Cape  | Grains  | less dry | 54%            | 72%            |  1487397063 |  2885838187</a:t>
            </a:r>
          </a:p>
          <a:p>
            <a:r>
              <a:rPr lang="en-US" sz="1200" dirty="0" smtClean="0">
                <a:latin typeface="Monaco"/>
                <a:cs typeface="Monaco"/>
              </a:rPr>
              <a:t> Free State    | Grains  | drought  | 42%            | 35%            | 68047449948 | 79877460698</a:t>
            </a:r>
          </a:p>
          <a:p>
            <a:r>
              <a:rPr lang="en-US" sz="1200" dirty="0" smtClean="0">
                <a:latin typeface="Monaco"/>
                <a:cs typeface="Monaco"/>
              </a:rPr>
              <a:t> Free State    | Grains  | less dry | 42%            | 82%            | 11830010750 | 79877460698</a:t>
            </a:r>
          </a:p>
          <a:p>
            <a:r>
              <a:rPr lang="en-US" sz="1200" dirty="0" smtClean="0">
                <a:latin typeface="Monaco"/>
                <a:cs typeface="Monaco"/>
              </a:rPr>
              <a:t> Gauteng       | Grains  | drought  | 56%            | 35%            |  1371549537 |  2710036181</a:t>
            </a:r>
          </a:p>
          <a:p>
            <a:r>
              <a:rPr lang="en-US" sz="1200" dirty="0" smtClean="0">
                <a:latin typeface="Monaco"/>
                <a:cs typeface="Monaco"/>
              </a:rPr>
              <a:t> Gauteng       | Grains  | less dry | 56%            | 78%            |  1338486645 |  2710036181</a:t>
            </a:r>
          </a:p>
          <a:p>
            <a:r>
              <a:rPr lang="en-US" sz="1200" dirty="0" smtClean="0">
                <a:latin typeface="Monaco"/>
                <a:cs typeface="Monaco"/>
              </a:rPr>
              <a:t> KwaZulu-Natal | Grains  | drought  | 75%            | 35%            |      195640 |     4918358</a:t>
            </a:r>
          </a:p>
          <a:p>
            <a:r>
              <a:rPr lang="en-US" sz="1200" dirty="0" smtClean="0">
                <a:latin typeface="Monaco"/>
                <a:cs typeface="Monaco"/>
              </a:rPr>
              <a:t> KwaZulu-Natal | Grains  | less dry | 75%            | 77%            |     4722718 |     4918358</a:t>
            </a:r>
          </a:p>
          <a:p>
            <a:r>
              <a:rPr lang="en-US" sz="1200" dirty="0" smtClean="0">
                <a:latin typeface="Monaco"/>
                <a:cs typeface="Monaco"/>
              </a:rPr>
              <a:t> Limpopo       | Grains  | drought  | 113%           | 35%            |  2850906266 | 10230620517</a:t>
            </a:r>
          </a:p>
          <a:p>
            <a:r>
              <a:rPr lang="en-US" sz="1200" dirty="0" smtClean="0">
                <a:latin typeface="Monaco"/>
                <a:cs typeface="Monaco"/>
              </a:rPr>
              <a:t> Limpopo       | Grains  | less dry | 113%           | 143%           |  7379714251 | 10230620517</a:t>
            </a:r>
          </a:p>
          <a:p>
            <a:r>
              <a:rPr lang="en-US" sz="1200" dirty="0" smtClean="0">
                <a:latin typeface="Monaco"/>
                <a:cs typeface="Monaco"/>
              </a:rPr>
              <a:t> Mpumalanga    | Grains  | drought  | 66%            | 35%            |  2877212423 | 29746559200</a:t>
            </a:r>
          </a:p>
          <a:p>
            <a:r>
              <a:rPr lang="en-US" sz="1200" dirty="0" smtClean="0">
                <a:latin typeface="Monaco"/>
                <a:cs typeface="Monaco"/>
              </a:rPr>
              <a:t> Mpumalanga    | Grains  | less dry | 66%            | 69%            | 26869346777 | 29746559200</a:t>
            </a:r>
          </a:p>
          <a:p>
            <a:r>
              <a:rPr lang="en-US" sz="1200" dirty="0" smtClean="0">
                <a:latin typeface="Monaco"/>
                <a:cs typeface="Monaco"/>
              </a:rPr>
              <a:t> North West    | Grains  | drought  | 59%            | 35%            | 30044157444 | 46400957667</a:t>
            </a:r>
          </a:p>
          <a:p>
            <a:r>
              <a:rPr lang="en-US" sz="1200" dirty="0" smtClean="0">
                <a:latin typeface="Monaco"/>
                <a:cs typeface="Monaco"/>
              </a:rPr>
              <a:t> North West    | Grains  | less dry | 59%            | 103%           | 16356800223 | 46400957667</a:t>
            </a:r>
          </a:p>
          <a:p>
            <a:r>
              <a:rPr lang="en-US" sz="1200" dirty="0" smtClean="0">
                <a:latin typeface="Monaco"/>
                <a:cs typeface="Monaco"/>
              </a:rPr>
              <a:t> Northern Cape | Grains  | drought  | 141%           | 35%            |      882984 |      969200</a:t>
            </a:r>
          </a:p>
          <a:p>
            <a:r>
              <a:rPr lang="en-US" sz="1200" dirty="0" smtClean="0">
                <a:latin typeface="Monaco"/>
                <a:cs typeface="Monaco"/>
              </a:rPr>
              <a:t> Northern Cape | Grains  | less dry | 141%           | 1227%          |       86215 |      969200</a:t>
            </a:r>
          </a:p>
          <a:p>
            <a:r>
              <a:rPr lang="en-US" sz="1200" dirty="0" smtClean="0">
                <a:latin typeface="Monaco"/>
                <a:cs typeface="Monaco"/>
              </a:rPr>
              <a:t> Western Cape  | Grains  | drought  | 167%           | 35%            |  5082279753 | 20977128675</a:t>
            </a:r>
          </a:p>
          <a:p>
            <a:r>
              <a:rPr lang="en-US" sz="1200" dirty="0" smtClean="0">
                <a:latin typeface="Monaco"/>
                <a:cs typeface="Monaco"/>
              </a:rPr>
              <a:t> Western Cape  | Grains  | less dry | 167%           | 209%           | 15894848922 | 20977128675</a:t>
            </a:r>
            <a:endParaRPr lang="en-GB" sz="1200" dirty="0">
              <a:latin typeface="Monaco"/>
              <a:cs typeface="Monac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pPr marL="0" indent="0">
              <a:buNone/>
            </a:pPr>
            <a:r>
              <a:rPr lang="en-GB" dirty="0" smtClean="0"/>
              <a:t>Although tremendous progress in the welfare of citizens has taken place since 1994,  some of South Africa’s economic and social realities are:</a:t>
            </a:r>
          </a:p>
          <a:p>
            <a:r>
              <a:rPr lang="en-GB" dirty="0" smtClean="0"/>
              <a:t>Unemployment has remained stubbornly high (rising slightly over the last year);</a:t>
            </a:r>
          </a:p>
          <a:p>
            <a:r>
              <a:rPr lang="en-GB" dirty="0" smtClean="0"/>
              <a:t>Economic growth has been slowing;</a:t>
            </a:r>
          </a:p>
          <a:p>
            <a:r>
              <a:rPr lang="en-GB" dirty="0" smtClean="0"/>
              <a:t>Income inequality has widened;</a:t>
            </a:r>
            <a:endParaRPr lang="en-GB" dirty="0"/>
          </a:p>
        </p:txBody>
      </p:sp>
    </p:spTree>
    <p:extLst>
      <p:ext uri="{BB962C8B-B14F-4D97-AF65-F5344CB8AC3E}">
        <p14:creationId xmlns:p14="http://schemas.microsoft.com/office/powerpoint/2010/main" val="429194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2368624"/>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521,889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992,476,678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68,318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107,568,303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18,136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21,791,592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1,626,157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2,753,551,121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467,766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1,037,630,165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314,481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618,120,122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291,624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596,371,762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uk-UA" sz="2400" b="0" i="0" u="none" strike="noStrike">
                          <a:solidFill>
                            <a:srgbClr val="000000"/>
                          </a:solidFill>
                          <a:effectLst/>
                          <a:latin typeface="Helvetica Neue Light"/>
                        </a:rPr>
                        <a:t> 177,314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234,940,381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53,957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51,460,699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Lower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4935409"/>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LBPL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2,112,132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4,306,200,620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489,207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370,289,310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275,235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76,053,790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4,006,428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9,487,561,101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2,002,784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4,170,699,730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1,640,691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2,604,395,509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2,181,987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2,399,275,038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399,567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1,015,768,406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2,117,129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141,095,760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r>
              <a:rPr lang="en-GB" dirty="0" smtClean="0"/>
              <a:t>There are still apartheid and colonial legacies to be overcome</a:t>
            </a:r>
            <a:r>
              <a:rPr lang="en-US" dirty="0" smtClean="0"/>
              <a:t>—</a:t>
            </a:r>
            <a:r>
              <a:rPr lang="en-GB" dirty="0" smtClean="0"/>
              <a:t>with racial disparities in spatial distribution, ownership, economic access and educational opportunities;</a:t>
            </a:r>
          </a:p>
          <a:p>
            <a:r>
              <a:rPr lang="en-GB" dirty="0" smtClean="0"/>
              <a:t>The country remains beset with deep-rooted social issues including excessive violence, crime and ugly racism</a:t>
            </a:r>
          </a:p>
        </p:txBody>
      </p:sp>
    </p:spTree>
    <p:extLst>
      <p:ext uri="{BB962C8B-B14F-4D97-AF65-F5344CB8AC3E}">
        <p14:creationId xmlns:p14="http://schemas.microsoft.com/office/powerpoint/2010/main" val="390666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Reality Check</a:t>
            </a:r>
            <a:endParaRPr lang="en-GB" dirty="0"/>
          </a:p>
        </p:txBody>
      </p:sp>
      <p:sp>
        <p:nvSpPr>
          <p:cNvPr id="3" name="Content Placeholder 2"/>
          <p:cNvSpPr>
            <a:spLocks noGrp="1"/>
          </p:cNvSpPr>
          <p:nvPr>
            <p:ph idx="1"/>
          </p:nvPr>
        </p:nvSpPr>
        <p:spPr/>
        <p:txBody>
          <a:bodyPr/>
          <a:lstStyle/>
          <a:p>
            <a:r>
              <a:rPr lang="en-GB" dirty="0" smtClean="0"/>
              <a:t>It’s not all doom and gloom.</a:t>
            </a:r>
          </a:p>
          <a:p>
            <a:pPr marL="400050" lvl="1" indent="0">
              <a:buNone/>
            </a:pPr>
            <a:r>
              <a:rPr lang="en-GB" dirty="0" smtClean="0"/>
              <a:t>Tremendous progress has been been in many areas: ranging from education to governance and the extension of services to formerly marginalised people.</a:t>
            </a:r>
          </a:p>
          <a:p>
            <a:pPr marL="457200" indent="-457200"/>
            <a:r>
              <a:rPr lang="en-GB" dirty="0" smtClean="0"/>
              <a:t>But, given this background and the present economic and climatic outlook, what does this mean for the country’s poorest and most vulnerable citizens?</a:t>
            </a:r>
            <a:endParaRPr lang="en-GB" dirty="0"/>
          </a:p>
        </p:txBody>
      </p:sp>
    </p:spTree>
    <p:extLst>
      <p:ext uri="{BB962C8B-B14F-4D97-AF65-F5344CB8AC3E}">
        <p14:creationId xmlns:p14="http://schemas.microsoft.com/office/powerpoint/2010/main" val="232034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Analyse rural productive systems to determine local problem specifications</a:t>
            </a:r>
          </a:p>
          <a:p>
            <a:pPr marL="514350" indent="-514350">
              <a:buFont typeface="+mj-lt"/>
              <a:buAutoNum type="arabicPeriod"/>
            </a:pPr>
            <a:r>
              <a:rPr lang="en-GB" dirty="0" smtClean="0"/>
              <a:t>Review economic data to determine reasonable price estimates and future price scenarios</a:t>
            </a:r>
          </a:p>
          <a:p>
            <a:pPr marL="514350" indent="-514350">
              <a:buFont typeface="+mj-lt"/>
              <a:buAutoNum type="arabicPeriod"/>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2649</TotalTime>
  <Words>2267</Words>
  <Application>Microsoft Macintosh PowerPoint</Application>
  <PresentationFormat>On-screen Show (4:3)</PresentationFormat>
  <Paragraphs>249</Paragraphs>
  <Slides>36</Slides>
  <Notes>14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National Outcome Forecast Analysis</vt:lpstr>
      <vt:lpstr>Reasons for the NOFA</vt:lpstr>
      <vt:lpstr>Background</vt:lpstr>
      <vt:lpstr>Background</vt:lpstr>
      <vt:lpstr>Reality Check</vt:lpstr>
      <vt:lpstr>Analysis Process</vt:lpstr>
      <vt:lpstr>Analysis Process</vt:lpstr>
      <vt:lpstr>Analysis Process</vt:lpstr>
      <vt:lpstr>Baselines</vt:lpstr>
      <vt:lpstr>Baselines</vt:lpstr>
      <vt:lpstr>Baselines</vt:lpstr>
      <vt:lpstr>Farm workers &amp; Urban Poor </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Poverty Line Deficit Totals</vt:lpstr>
      <vt:lpstr>Lower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87</cp:revision>
  <dcterms:created xsi:type="dcterms:W3CDTF">2016-06-06T18:53:45Z</dcterms:created>
  <dcterms:modified xsi:type="dcterms:W3CDTF">2016-06-15T08:25:39Z</dcterms:modified>
</cp:coreProperties>
</file>